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62" r:id="rId4"/>
    <p:sldId id="263" r:id="rId5"/>
    <p:sldId id="265" r:id="rId6"/>
    <p:sldId id="261" r:id="rId7"/>
    <p:sldId id="260" r:id="rId8"/>
    <p:sldId id="259" r:id="rId9"/>
  </p:sldIdLst>
  <p:sldSz cx="12192000" cy="6858000"/>
  <p:notesSz cx="9926638" cy="67976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42C6"/>
    <a:srgbClr val="BF95DF"/>
    <a:srgbClr val="EE7E32"/>
    <a:srgbClr val="EA6B14"/>
    <a:srgbClr val="EF8B47"/>
    <a:srgbClr val="FF6600"/>
    <a:srgbClr val="E8E2D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A4ACA-876D-40CE-83E5-9E7617AB1483}" type="datetimeFigureOut">
              <a:rPr lang="hu-HU" smtClean="0"/>
              <a:t>2019. 10. 17.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10814-6130-49B3-B25C-4BAA119D79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269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DFD30-7776-47B0-A2BD-A9D2E82F91FF}" type="datetimeFigureOut">
              <a:rPr lang="hu-HU" smtClean="0"/>
              <a:t>2019. 10. 17.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77D9C-A608-498F-B3DF-7D3843F197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826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6FB45-9F57-4174-AA51-2A98F6F7C46D}" type="slidenum">
              <a:rPr lang="hu-HU" smtClean="0">
                <a:solidFill>
                  <a:prstClr val="black"/>
                </a:solidFill>
              </a:rPr>
              <a:pPr/>
              <a:t>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59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2019. 10. 17.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081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2019. 10. 17.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472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2019. 10. 17.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845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2019. 10. 17.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079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2019. 10. 17.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681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2019. 10. 17.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540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2019. 10. 17.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992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2019. 10. 17.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117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2019. 10. 17.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793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2019. 10. 17.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438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2019. 10. 17.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437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FEBA7-7AF1-4A4B-A4C2-341408E11586}" type="datetimeFigureOut">
              <a:rPr lang="hu-HU" smtClean="0"/>
              <a:t>2019. 10. 17.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763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MINŐSÍTETT TOVÁBBKÉPZÉSEK TAPASZTALATAINAK ISMERTETÉSE</a:t>
            </a:r>
            <a:endParaRPr lang="hu-HU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7" name="Dátum helye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1BCC-4909-4694-9385-135863420F2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2019. 10. 17.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ím">
            <a:extLst>
              <a:ext uri="{FF2B5EF4-FFF2-40B4-BE49-F238E27FC236}">
                <a16:creationId xmlns:a16="http://schemas.microsoft.com/office/drawing/2014/main" xmlns="" id="{E45E13C2-8858-4400-A266-AC03C5D79316}"/>
              </a:ext>
            </a:extLst>
          </p:cNvPr>
          <p:cNvSpPr/>
          <p:nvPr/>
        </p:nvSpPr>
        <p:spPr>
          <a:xfrm>
            <a:off x="1053548" y="2894688"/>
            <a:ext cx="10084904" cy="12441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chilly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hu-HU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RENDÉSZETI ALAPISMERETEK</a:t>
            </a:r>
          </a:p>
          <a:p>
            <a:pPr algn="ctr">
              <a:spcAft>
                <a:spcPts val="2400"/>
              </a:spcAft>
            </a:pPr>
            <a:r>
              <a:rPr lang="hu-HU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RENDŐRSÉG RÉSZÉRE</a:t>
            </a:r>
          </a:p>
        </p:txBody>
      </p:sp>
      <p:sp>
        <p:nvSpPr>
          <p:cNvPr id="12" name="Cím">
            <a:extLst>
              <a:ext uri="{FF2B5EF4-FFF2-40B4-BE49-F238E27FC236}">
                <a16:creationId xmlns:a16="http://schemas.microsoft.com/office/drawing/2014/main" xmlns="" id="{3BFBC483-FDFF-4762-85F2-B9FDDB843358}"/>
              </a:ext>
            </a:extLst>
          </p:cNvPr>
          <p:cNvSpPr/>
          <p:nvPr/>
        </p:nvSpPr>
        <p:spPr>
          <a:xfrm>
            <a:off x="1053548" y="101479"/>
            <a:ext cx="10084904" cy="726291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chilly" dir="t"/>
          </a:scene3d>
          <a:sp3d prstMaterial="dkEdg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400"/>
              </a:spcAft>
            </a:pPr>
            <a:r>
              <a:rPr lang="hu-HU" sz="3600" cap="small" dirty="0">
                <a:latin typeface="Arial" panose="020B0604020202020204" pitchFamily="34" charset="0"/>
                <a:cs typeface="Arial" panose="020B0604020202020204" pitchFamily="34" charset="0"/>
              </a:rPr>
              <a:t>RENDÉSZETI ALAPVIZSGA FELKÉSZÍTÉS</a:t>
            </a:r>
          </a:p>
        </p:txBody>
      </p:sp>
      <p:sp>
        <p:nvSpPr>
          <p:cNvPr id="8" name="Cím">
            <a:extLst>
              <a:ext uri="{FF2B5EF4-FFF2-40B4-BE49-F238E27FC236}">
                <a16:creationId xmlns:a16="http://schemas.microsoft.com/office/drawing/2014/main" xmlns="" id="{8CD5E654-6F4F-4EE2-B08E-B1E67DF9320E}"/>
              </a:ext>
            </a:extLst>
          </p:cNvPr>
          <p:cNvSpPr/>
          <p:nvPr/>
        </p:nvSpPr>
        <p:spPr>
          <a:xfrm>
            <a:off x="1053548" y="2753447"/>
            <a:ext cx="10084904" cy="1735064"/>
          </a:xfrm>
          <a:prstGeom prst="rect">
            <a:avLst/>
          </a:prstGeom>
          <a:solidFill>
            <a:srgbClr val="7030A0"/>
          </a:solidFill>
          <a:ln>
            <a:solidFill>
              <a:srgbClr val="421C5E"/>
            </a:solidFill>
          </a:ln>
          <a:scene3d>
            <a:camera prst="orthographicFront"/>
            <a:lightRig rig="chilly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hu-HU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RENDÉSZETI ALAPISMERETEK</a:t>
            </a:r>
          </a:p>
          <a:p>
            <a:pPr algn="ctr">
              <a:spcAft>
                <a:spcPts val="2400"/>
              </a:spcAft>
            </a:pPr>
            <a:r>
              <a:rPr lang="hu-HU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BÜNTETÉS-VÉGREHAJTÁSI SZERVEZET RÉSZÉRE</a:t>
            </a:r>
          </a:p>
        </p:txBody>
      </p:sp>
    </p:spTree>
    <p:extLst>
      <p:ext uri="{BB962C8B-B14F-4D97-AF65-F5344CB8AC3E}">
        <p14:creationId xmlns:p14="http://schemas.microsoft.com/office/powerpoint/2010/main" val="193373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">
            <a:extLst>
              <a:ext uri="{FF2B5EF4-FFF2-40B4-BE49-F238E27FC236}">
                <a16:creationId xmlns:a16="http://schemas.microsoft.com/office/drawing/2014/main" xmlns="" id="{61D3FFDA-3068-406B-80A0-9628DABB81A4}"/>
              </a:ext>
            </a:extLst>
          </p:cNvPr>
          <p:cNvSpPr/>
          <p:nvPr/>
        </p:nvSpPr>
        <p:spPr>
          <a:xfrm>
            <a:off x="1231232" y="84114"/>
            <a:ext cx="9729537" cy="522278"/>
          </a:xfrm>
          <a:prstGeom prst="rect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chilly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hu-HU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RENDÉSZETI ALAPISMERETEK</a:t>
            </a:r>
          </a:p>
        </p:txBody>
      </p:sp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xmlns="" id="{48511F6A-65A2-4D48-AE23-2C0F60B7C67D}"/>
              </a:ext>
            </a:extLst>
          </p:cNvPr>
          <p:cNvGrpSpPr/>
          <p:nvPr/>
        </p:nvGrpSpPr>
        <p:grpSpPr>
          <a:xfrm>
            <a:off x="3637301" y="2217341"/>
            <a:ext cx="4917398" cy="643776"/>
            <a:chOff x="14759" y="994913"/>
            <a:chExt cx="3392710" cy="1446047"/>
          </a:xfrm>
          <a:solidFill>
            <a:srgbClr val="7030A0"/>
          </a:solidFill>
        </p:grpSpPr>
        <p:sp>
          <p:nvSpPr>
            <p:cNvPr id="7" name="Téglalap 16">
              <a:extLst>
                <a:ext uri="{FF2B5EF4-FFF2-40B4-BE49-F238E27FC236}">
                  <a16:creationId xmlns:a16="http://schemas.microsoft.com/office/drawing/2014/main" xmlns="" id="{C51FBEFD-A7FF-429F-B92C-1FA2918C0279}"/>
                </a:ext>
              </a:extLst>
            </p:cNvPr>
            <p:cNvSpPr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xmlns="" id="{B8605FDA-64D4-410A-B86E-962A944BFD13}"/>
                </a:ext>
              </a:extLst>
            </p:cNvPr>
            <p:cNvSpPr txBox="1"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3200" b="1" kern="1200" dirty="0">
                  <a:solidFill>
                    <a:schemeClr val="bg1"/>
                  </a:solidFill>
                </a:rPr>
                <a:t>Minisztériumok</a:t>
              </a:r>
            </a:p>
          </p:txBody>
        </p:sp>
      </p:grpSp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xmlns="" id="{6A05EA34-2000-42E3-A170-CC44B6114D84}"/>
              </a:ext>
            </a:extLst>
          </p:cNvPr>
          <p:cNvGrpSpPr/>
          <p:nvPr/>
        </p:nvGrpSpPr>
        <p:grpSpPr>
          <a:xfrm>
            <a:off x="3637301" y="1373884"/>
            <a:ext cx="4917398" cy="639510"/>
            <a:chOff x="1264365" y="150727"/>
            <a:chExt cx="7987622" cy="836321"/>
          </a:xfrm>
          <a:solidFill>
            <a:srgbClr val="7030A0"/>
          </a:solidFill>
        </p:grpSpPr>
        <p:sp>
          <p:nvSpPr>
            <p:cNvPr id="11" name="Lekerekített téglalap 8">
              <a:extLst>
                <a:ext uri="{FF2B5EF4-FFF2-40B4-BE49-F238E27FC236}">
                  <a16:creationId xmlns:a16="http://schemas.microsoft.com/office/drawing/2014/main" xmlns="" id="{CD5A7D58-495B-475D-8F1E-FE2A11C2E186}"/>
                </a:ext>
              </a:extLst>
            </p:cNvPr>
            <p:cNvSpPr/>
            <p:nvPr/>
          </p:nvSpPr>
          <p:spPr>
            <a:xfrm>
              <a:off x="1264365" y="150727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Lekerekített téglalap 4">
              <a:extLst>
                <a:ext uri="{FF2B5EF4-FFF2-40B4-BE49-F238E27FC236}">
                  <a16:creationId xmlns:a16="http://schemas.microsoft.com/office/drawing/2014/main" xmlns="" id="{283415B6-2865-4638-B0B2-DF923AA7F399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>
                  <a:solidFill>
                    <a:schemeClr val="bg1"/>
                  </a:solidFill>
                </a:rPr>
                <a:t>KORMÁNY</a:t>
              </a:r>
              <a:endParaRPr lang="hu-HU" sz="32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Csoportba foglalás 12">
            <a:extLst>
              <a:ext uri="{FF2B5EF4-FFF2-40B4-BE49-F238E27FC236}">
                <a16:creationId xmlns:a16="http://schemas.microsoft.com/office/drawing/2014/main" xmlns="" id="{04AEC832-9C3A-453C-8135-345D022715CF}"/>
              </a:ext>
            </a:extLst>
          </p:cNvPr>
          <p:cNvGrpSpPr/>
          <p:nvPr/>
        </p:nvGrpSpPr>
        <p:grpSpPr>
          <a:xfrm>
            <a:off x="3637301" y="3065064"/>
            <a:ext cx="4917398" cy="643776"/>
            <a:chOff x="14759" y="994913"/>
            <a:chExt cx="3392710" cy="1446047"/>
          </a:xfrm>
          <a:solidFill>
            <a:srgbClr val="7030A0"/>
          </a:solidFill>
        </p:grpSpPr>
        <p:sp>
          <p:nvSpPr>
            <p:cNvPr id="14" name="Téglalap 16">
              <a:extLst>
                <a:ext uri="{FF2B5EF4-FFF2-40B4-BE49-F238E27FC236}">
                  <a16:creationId xmlns:a16="http://schemas.microsoft.com/office/drawing/2014/main" xmlns="" id="{FE0818BC-F8E3-4C64-A3E5-4DE1656FA34A}"/>
                </a:ext>
              </a:extLst>
            </p:cNvPr>
            <p:cNvSpPr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xmlns="" id="{5524156B-CF90-462B-B1D5-E728C3D98109}"/>
                </a:ext>
              </a:extLst>
            </p:cNvPr>
            <p:cNvSpPr txBox="1"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3200" b="1" kern="1200" dirty="0">
                  <a:solidFill>
                    <a:schemeClr val="bg1"/>
                  </a:solidFill>
                </a:rPr>
                <a:t>Belügyminisztérium</a:t>
              </a:r>
            </a:p>
          </p:txBody>
        </p:sp>
      </p:grpSp>
      <p:grpSp>
        <p:nvGrpSpPr>
          <p:cNvPr id="34" name="Csoportba foglalás 33">
            <a:extLst>
              <a:ext uri="{FF2B5EF4-FFF2-40B4-BE49-F238E27FC236}">
                <a16:creationId xmlns:a16="http://schemas.microsoft.com/office/drawing/2014/main" xmlns="" id="{6C196686-FB3F-43F5-ACFE-1E375D35EDED}"/>
              </a:ext>
            </a:extLst>
          </p:cNvPr>
          <p:cNvGrpSpPr/>
          <p:nvPr/>
        </p:nvGrpSpPr>
        <p:grpSpPr>
          <a:xfrm>
            <a:off x="3637301" y="4755483"/>
            <a:ext cx="4917398" cy="639510"/>
            <a:chOff x="1264365" y="150727"/>
            <a:chExt cx="7987622" cy="836321"/>
          </a:xfrm>
          <a:solidFill>
            <a:srgbClr val="8D42C6"/>
          </a:solidFill>
        </p:grpSpPr>
        <p:sp>
          <p:nvSpPr>
            <p:cNvPr id="35" name="Lekerekített téglalap 8">
              <a:extLst>
                <a:ext uri="{FF2B5EF4-FFF2-40B4-BE49-F238E27FC236}">
                  <a16:creationId xmlns:a16="http://schemas.microsoft.com/office/drawing/2014/main" xmlns="" id="{19E7D067-0536-4A72-ABB3-23354DCC9D73}"/>
                </a:ext>
              </a:extLst>
            </p:cNvPr>
            <p:cNvSpPr/>
            <p:nvPr/>
          </p:nvSpPr>
          <p:spPr>
            <a:xfrm>
              <a:off x="1264365" y="150727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Lekerekített téglalap 4">
              <a:extLst>
                <a:ext uri="{FF2B5EF4-FFF2-40B4-BE49-F238E27FC236}">
                  <a16:creationId xmlns:a16="http://schemas.microsoft.com/office/drawing/2014/main" xmlns="" id="{8969B65D-A4ED-457A-A4C0-516EE7EBEC82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>
                  <a:solidFill>
                    <a:schemeClr val="bg1"/>
                  </a:solidFill>
                </a:rPr>
                <a:t>Szervezeti felépítés</a:t>
              </a:r>
              <a:endParaRPr lang="hu-HU" sz="32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Csoportba foglalás 36">
            <a:extLst>
              <a:ext uri="{FF2B5EF4-FFF2-40B4-BE49-F238E27FC236}">
                <a16:creationId xmlns:a16="http://schemas.microsoft.com/office/drawing/2014/main" xmlns="" id="{DA57DC4A-E07D-4567-B09B-C529F050EF85}"/>
              </a:ext>
            </a:extLst>
          </p:cNvPr>
          <p:cNvGrpSpPr/>
          <p:nvPr/>
        </p:nvGrpSpPr>
        <p:grpSpPr>
          <a:xfrm>
            <a:off x="3637301" y="5598181"/>
            <a:ext cx="4917398" cy="639510"/>
            <a:chOff x="1264365" y="150727"/>
            <a:chExt cx="7987622" cy="836321"/>
          </a:xfrm>
          <a:solidFill>
            <a:srgbClr val="8D42C6"/>
          </a:solidFill>
        </p:grpSpPr>
        <p:sp>
          <p:nvSpPr>
            <p:cNvPr id="38" name="Lekerekített téglalap 8">
              <a:extLst>
                <a:ext uri="{FF2B5EF4-FFF2-40B4-BE49-F238E27FC236}">
                  <a16:creationId xmlns:a16="http://schemas.microsoft.com/office/drawing/2014/main" xmlns="" id="{456D179E-255D-45F4-B6E9-BC7158632DAD}"/>
                </a:ext>
              </a:extLst>
            </p:cNvPr>
            <p:cNvSpPr/>
            <p:nvPr/>
          </p:nvSpPr>
          <p:spPr>
            <a:xfrm>
              <a:off x="1264365" y="150727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Lekerekített téglalap 4">
              <a:extLst>
                <a:ext uri="{FF2B5EF4-FFF2-40B4-BE49-F238E27FC236}">
                  <a16:creationId xmlns:a16="http://schemas.microsoft.com/office/drawing/2014/main" xmlns="" id="{120DF43B-2893-46CE-9018-49679DDB231B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>
                  <a:solidFill>
                    <a:schemeClr val="bg1"/>
                  </a:solidFill>
                </a:rPr>
                <a:t>Fő feladatok</a:t>
              </a:r>
              <a:endParaRPr lang="hu-HU" sz="32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3443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">
            <a:extLst>
              <a:ext uri="{FF2B5EF4-FFF2-40B4-BE49-F238E27FC236}">
                <a16:creationId xmlns:a16="http://schemas.microsoft.com/office/drawing/2014/main" xmlns="" id="{61D3FFDA-3068-406B-80A0-9628DABB81A4}"/>
              </a:ext>
            </a:extLst>
          </p:cNvPr>
          <p:cNvSpPr/>
          <p:nvPr/>
        </p:nvSpPr>
        <p:spPr>
          <a:xfrm>
            <a:off x="1231232" y="84114"/>
            <a:ext cx="9729537" cy="522278"/>
          </a:xfrm>
          <a:prstGeom prst="rect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chilly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hu-HU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RENDÉSZETI ALAPISMERETEK</a:t>
            </a:r>
          </a:p>
        </p:txBody>
      </p:sp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xmlns="" id="{48511F6A-65A2-4D48-AE23-2C0F60B7C67D}"/>
              </a:ext>
            </a:extLst>
          </p:cNvPr>
          <p:cNvGrpSpPr/>
          <p:nvPr/>
        </p:nvGrpSpPr>
        <p:grpSpPr>
          <a:xfrm>
            <a:off x="3637301" y="3348481"/>
            <a:ext cx="4917398" cy="643776"/>
            <a:chOff x="14759" y="994913"/>
            <a:chExt cx="3392710" cy="1446047"/>
          </a:xfrm>
          <a:solidFill>
            <a:srgbClr val="7030A0"/>
          </a:solidFill>
        </p:grpSpPr>
        <p:sp>
          <p:nvSpPr>
            <p:cNvPr id="7" name="Téglalap 16">
              <a:extLst>
                <a:ext uri="{FF2B5EF4-FFF2-40B4-BE49-F238E27FC236}">
                  <a16:creationId xmlns:a16="http://schemas.microsoft.com/office/drawing/2014/main" xmlns="" id="{C51FBEFD-A7FF-429F-B92C-1FA2918C0279}"/>
                </a:ext>
              </a:extLst>
            </p:cNvPr>
            <p:cNvSpPr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xmlns="" id="{B8605FDA-64D4-410A-B86E-962A944BFD13}"/>
                </a:ext>
              </a:extLst>
            </p:cNvPr>
            <p:cNvSpPr txBox="1"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3200" b="1" dirty="0">
                  <a:solidFill>
                    <a:schemeClr val="bg1"/>
                  </a:solidFill>
                </a:rPr>
                <a:t>SZEMÉLYI ÁLLOMÁNYA</a:t>
              </a:r>
              <a:endParaRPr lang="hu-HU" sz="32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xmlns="" id="{6A05EA34-2000-42E3-A170-CC44B6114D84}"/>
              </a:ext>
            </a:extLst>
          </p:cNvPr>
          <p:cNvGrpSpPr/>
          <p:nvPr/>
        </p:nvGrpSpPr>
        <p:grpSpPr>
          <a:xfrm>
            <a:off x="3637301" y="1373884"/>
            <a:ext cx="4917398" cy="639510"/>
            <a:chOff x="1264365" y="150727"/>
            <a:chExt cx="7987622" cy="836321"/>
          </a:xfrm>
          <a:solidFill>
            <a:srgbClr val="7030A0"/>
          </a:solidFill>
        </p:grpSpPr>
        <p:sp>
          <p:nvSpPr>
            <p:cNvPr id="11" name="Lekerekített téglalap 8">
              <a:extLst>
                <a:ext uri="{FF2B5EF4-FFF2-40B4-BE49-F238E27FC236}">
                  <a16:creationId xmlns:a16="http://schemas.microsoft.com/office/drawing/2014/main" xmlns="" id="{CD5A7D58-495B-475D-8F1E-FE2A11C2E186}"/>
                </a:ext>
              </a:extLst>
            </p:cNvPr>
            <p:cNvSpPr/>
            <p:nvPr/>
          </p:nvSpPr>
          <p:spPr>
            <a:xfrm>
              <a:off x="1264365" y="150727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Lekerekített téglalap 4">
              <a:extLst>
                <a:ext uri="{FF2B5EF4-FFF2-40B4-BE49-F238E27FC236}">
                  <a16:creationId xmlns:a16="http://schemas.microsoft.com/office/drawing/2014/main" xmlns="" id="{283415B6-2865-4638-B0B2-DF923AA7F399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>
                  <a:solidFill>
                    <a:schemeClr val="bg1"/>
                  </a:solidFill>
                </a:rPr>
                <a:t>BÜNTETÉS-VÉGREHAJTÁS</a:t>
              </a:r>
              <a:endParaRPr lang="hu-HU" sz="32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Lekerekített téglalap 4">
            <a:extLst>
              <a:ext uri="{FF2B5EF4-FFF2-40B4-BE49-F238E27FC236}">
                <a16:creationId xmlns:a16="http://schemas.microsoft.com/office/drawing/2014/main" xmlns="" id="{8373B456-25F9-41EF-8273-F041C946F78D}"/>
              </a:ext>
            </a:extLst>
          </p:cNvPr>
          <p:cNvSpPr/>
          <p:nvPr/>
        </p:nvSpPr>
        <p:spPr>
          <a:xfrm>
            <a:off x="6196716" y="2408315"/>
            <a:ext cx="2318226" cy="5763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45720" rIns="91440" bIns="45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3200" kern="1200" dirty="0"/>
          </a:p>
        </p:txBody>
      </p:sp>
      <p:sp>
        <p:nvSpPr>
          <p:cNvPr id="33" name="Lekerekített téglalap 4">
            <a:extLst>
              <a:ext uri="{FF2B5EF4-FFF2-40B4-BE49-F238E27FC236}">
                <a16:creationId xmlns:a16="http://schemas.microsoft.com/office/drawing/2014/main" xmlns="" id="{A6059F51-A98C-4FD0-9A22-B2A3CF78E53E}"/>
              </a:ext>
            </a:extLst>
          </p:cNvPr>
          <p:cNvSpPr/>
          <p:nvPr/>
        </p:nvSpPr>
        <p:spPr>
          <a:xfrm>
            <a:off x="1077886" y="2408350"/>
            <a:ext cx="2318226" cy="5763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45720" rIns="91440" bIns="45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3200" kern="1200" dirty="0"/>
          </a:p>
        </p:txBody>
      </p:sp>
      <p:grpSp>
        <p:nvGrpSpPr>
          <p:cNvPr id="34" name="Csoportba foglalás 33">
            <a:extLst>
              <a:ext uri="{FF2B5EF4-FFF2-40B4-BE49-F238E27FC236}">
                <a16:creationId xmlns:a16="http://schemas.microsoft.com/office/drawing/2014/main" xmlns="" id="{6C196686-FB3F-43F5-ACFE-1E375D35EDED}"/>
              </a:ext>
            </a:extLst>
          </p:cNvPr>
          <p:cNvGrpSpPr/>
          <p:nvPr/>
        </p:nvGrpSpPr>
        <p:grpSpPr>
          <a:xfrm>
            <a:off x="1077886" y="4350975"/>
            <a:ext cx="9996471" cy="639510"/>
            <a:chOff x="1264365" y="150727"/>
            <a:chExt cx="7987622" cy="836321"/>
          </a:xfrm>
          <a:solidFill>
            <a:srgbClr val="8D42C6"/>
          </a:solidFill>
        </p:grpSpPr>
        <p:sp>
          <p:nvSpPr>
            <p:cNvPr id="35" name="Lekerekített téglalap 8">
              <a:extLst>
                <a:ext uri="{FF2B5EF4-FFF2-40B4-BE49-F238E27FC236}">
                  <a16:creationId xmlns:a16="http://schemas.microsoft.com/office/drawing/2014/main" xmlns="" id="{19E7D067-0536-4A72-ABB3-23354DCC9D73}"/>
                </a:ext>
              </a:extLst>
            </p:cNvPr>
            <p:cNvSpPr/>
            <p:nvPr/>
          </p:nvSpPr>
          <p:spPr>
            <a:xfrm>
              <a:off x="1264365" y="150727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Lekerekített téglalap 4">
              <a:extLst>
                <a:ext uri="{FF2B5EF4-FFF2-40B4-BE49-F238E27FC236}">
                  <a16:creationId xmlns:a16="http://schemas.microsoft.com/office/drawing/2014/main" xmlns="" id="{8969B65D-A4ED-457A-A4C0-516EE7EBEC82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>
                  <a:solidFill>
                    <a:schemeClr val="bg1"/>
                  </a:solidFill>
                </a:rPr>
                <a:t>SZOLGÁLATI VISZONY LÉTESÍTÉSÉNYEK FELTÉTELEI</a:t>
              </a:r>
              <a:endParaRPr lang="hu-HU" sz="32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39">
            <a:extLst>
              <a:ext uri="{FF2B5EF4-FFF2-40B4-BE49-F238E27FC236}">
                <a16:creationId xmlns:a16="http://schemas.microsoft.com/office/drawing/2014/main" xmlns="" id="{EB18D25C-EE84-4EFF-8ACD-9D99BDABA5E3}"/>
              </a:ext>
            </a:extLst>
          </p:cNvPr>
          <p:cNvGrpSpPr/>
          <p:nvPr/>
        </p:nvGrpSpPr>
        <p:grpSpPr>
          <a:xfrm>
            <a:off x="1077886" y="5322321"/>
            <a:ext cx="4917398" cy="643776"/>
            <a:chOff x="14759" y="994913"/>
            <a:chExt cx="3392710" cy="1446047"/>
          </a:xfrm>
          <a:solidFill>
            <a:srgbClr val="BF95DF"/>
          </a:solidFill>
        </p:grpSpPr>
        <p:sp>
          <p:nvSpPr>
            <p:cNvPr id="41" name="Téglalap 16">
              <a:extLst>
                <a:ext uri="{FF2B5EF4-FFF2-40B4-BE49-F238E27FC236}">
                  <a16:creationId xmlns:a16="http://schemas.microsoft.com/office/drawing/2014/main" xmlns="" id="{14886F2B-0BD3-49FB-A1F1-E8E008017317}"/>
                </a:ext>
              </a:extLst>
            </p:cNvPr>
            <p:cNvSpPr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Szövegdoboz 41">
              <a:extLst>
                <a:ext uri="{FF2B5EF4-FFF2-40B4-BE49-F238E27FC236}">
                  <a16:creationId xmlns:a16="http://schemas.microsoft.com/office/drawing/2014/main" xmlns="" id="{B0B312C1-4145-4980-9CFB-94EF2ACE2EA5}"/>
                </a:ext>
              </a:extLst>
            </p:cNvPr>
            <p:cNvSpPr txBox="1"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3200" b="1" dirty="0">
                  <a:solidFill>
                    <a:schemeClr val="bg1"/>
                  </a:solidFill>
                </a:rPr>
                <a:t>HIVATÁSOS ÁLLOMÁNY</a:t>
              </a:r>
              <a:endParaRPr lang="hu-HU" sz="32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Csoportba foglalás 42">
            <a:extLst>
              <a:ext uri="{FF2B5EF4-FFF2-40B4-BE49-F238E27FC236}">
                <a16:creationId xmlns:a16="http://schemas.microsoft.com/office/drawing/2014/main" xmlns="" id="{89224685-C08C-4ED7-81E7-4C176BC25D76}"/>
              </a:ext>
            </a:extLst>
          </p:cNvPr>
          <p:cNvGrpSpPr/>
          <p:nvPr/>
        </p:nvGrpSpPr>
        <p:grpSpPr>
          <a:xfrm>
            <a:off x="6196716" y="5321193"/>
            <a:ext cx="4917398" cy="643776"/>
            <a:chOff x="14759" y="994913"/>
            <a:chExt cx="3392710" cy="1446047"/>
          </a:xfrm>
          <a:solidFill>
            <a:srgbClr val="BF95DF"/>
          </a:solidFill>
        </p:grpSpPr>
        <p:sp>
          <p:nvSpPr>
            <p:cNvPr id="44" name="Téglalap 16">
              <a:extLst>
                <a:ext uri="{FF2B5EF4-FFF2-40B4-BE49-F238E27FC236}">
                  <a16:creationId xmlns:a16="http://schemas.microsoft.com/office/drawing/2014/main" xmlns="" id="{DB5832C7-08B8-423B-AC5D-0887ED9C7597}"/>
                </a:ext>
              </a:extLst>
            </p:cNvPr>
            <p:cNvSpPr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Szövegdoboz 44">
              <a:extLst>
                <a:ext uri="{FF2B5EF4-FFF2-40B4-BE49-F238E27FC236}">
                  <a16:creationId xmlns:a16="http://schemas.microsoft.com/office/drawing/2014/main" xmlns="" id="{E8F1B826-BA51-48C3-843C-17582FE7D0D3}"/>
                </a:ext>
              </a:extLst>
            </p:cNvPr>
            <p:cNvSpPr txBox="1"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3200" b="1" dirty="0">
                  <a:solidFill>
                    <a:schemeClr val="bg1"/>
                  </a:solidFill>
                </a:rPr>
                <a:t>RIASZ ÁLLOMÁNY</a:t>
              </a:r>
              <a:endParaRPr lang="hu-HU" sz="3200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3525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">
            <a:extLst>
              <a:ext uri="{FF2B5EF4-FFF2-40B4-BE49-F238E27FC236}">
                <a16:creationId xmlns:a16="http://schemas.microsoft.com/office/drawing/2014/main" xmlns="" id="{61D3FFDA-3068-406B-80A0-9628DABB81A4}"/>
              </a:ext>
            </a:extLst>
          </p:cNvPr>
          <p:cNvSpPr/>
          <p:nvPr/>
        </p:nvSpPr>
        <p:spPr>
          <a:xfrm>
            <a:off x="1231232" y="84114"/>
            <a:ext cx="9729537" cy="522278"/>
          </a:xfrm>
          <a:prstGeom prst="rect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chilly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hu-HU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RENDÉSZETI ALAPISMERETEK</a:t>
            </a:r>
          </a:p>
        </p:txBody>
      </p:sp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xmlns="" id="{6A05EA34-2000-42E3-A170-CC44B6114D84}"/>
              </a:ext>
            </a:extLst>
          </p:cNvPr>
          <p:cNvGrpSpPr/>
          <p:nvPr/>
        </p:nvGrpSpPr>
        <p:grpSpPr>
          <a:xfrm>
            <a:off x="3163744" y="1335086"/>
            <a:ext cx="5864508" cy="639510"/>
            <a:chOff x="1264365" y="150727"/>
            <a:chExt cx="7987622" cy="836321"/>
          </a:xfrm>
          <a:solidFill>
            <a:srgbClr val="7030A0"/>
          </a:solidFill>
        </p:grpSpPr>
        <p:sp>
          <p:nvSpPr>
            <p:cNvPr id="11" name="Lekerekített téglalap 8">
              <a:extLst>
                <a:ext uri="{FF2B5EF4-FFF2-40B4-BE49-F238E27FC236}">
                  <a16:creationId xmlns:a16="http://schemas.microsoft.com/office/drawing/2014/main" xmlns="" id="{CD5A7D58-495B-475D-8F1E-FE2A11C2E186}"/>
                </a:ext>
              </a:extLst>
            </p:cNvPr>
            <p:cNvSpPr/>
            <p:nvPr/>
          </p:nvSpPr>
          <p:spPr>
            <a:xfrm>
              <a:off x="1264365" y="150727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Lekerekített téglalap 4">
              <a:extLst>
                <a:ext uri="{FF2B5EF4-FFF2-40B4-BE49-F238E27FC236}">
                  <a16:creationId xmlns:a16="http://schemas.microsoft.com/office/drawing/2014/main" xmlns="" id="{283415B6-2865-4638-B0B2-DF923AA7F399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>
                  <a:solidFill>
                    <a:schemeClr val="bg1"/>
                  </a:solidFill>
                </a:rPr>
                <a:t>ALAPVETŐ JOGOK KORLÁTOZÁSA</a:t>
              </a:r>
              <a:endParaRPr lang="hu-HU" sz="32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39">
            <a:extLst>
              <a:ext uri="{FF2B5EF4-FFF2-40B4-BE49-F238E27FC236}">
                <a16:creationId xmlns:a16="http://schemas.microsoft.com/office/drawing/2014/main" xmlns="" id="{EB18D25C-EE84-4EFF-8ACD-9D99BDABA5E3}"/>
              </a:ext>
            </a:extLst>
          </p:cNvPr>
          <p:cNvGrpSpPr/>
          <p:nvPr/>
        </p:nvGrpSpPr>
        <p:grpSpPr>
          <a:xfrm>
            <a:off x="926811" y="2320016"/>
            <a:ext cx="4917398" cy="643776"/>
            <a:chOff x="14759" y="994913"/>
            <a:chExt cx="3392710" cy="1446047"/>
          </a:xfrm>
          <a:solidFill>
            <a:srgbClr val="BF95DF"/>
          </a:solidFill>
        </p:grpSpPr>
        <p:sp>
          <p:nvSpPr>
            <p:cNvPr id="41" name="Téglalap 16">
              <a:extLst>
                <a:ext uri="{FF2B5EF4-FFF2-40B4-BE49-F238E27FC236}">
                  <a16:creationId xmlns:a16="http://schemas.microsoft.com/office/drawing/2014/main" xmlns="" id="{14886F2B-0BD3-49FB-A1F1-E8E008017317}"/>
                </a:ext>
              </a:extLst>
            </p:cNvPr>
            <p:cNvSpPr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Szövegdoboz 41">
              <a:extLst>
                <a:ext uri="{FF2B5EF4-FFF2-40B4-BE49-F238E27FC236}">
                  <a16:creationId xmlns:a16="http://schemas.microsoft.com/office/drawing/2014/main" xmlns="" id="{B0B312C1-4145-4980-9CFB-94EF2ACE2EA5}"/>
                </a:ext>
              </a:extLst>
            </p:cNvPr>
            <p:cNvSpPr txBox="1"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3200" b="1" dirty="0">
                  <a:solidFill>
                    <a:schemeClr val="bg1"/>
                  </a:solidFill>
                </a:rPr>
                <a:t>HIVATÁSOS ÁLLOMÁNY</a:t>
              </a:r>
              <a:endParaRPr lang="hu-HU" sz="32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Csoportba foglalás 42">
            <a:extLst>
              <a:ext uri="{FF2B5EF4-FFF2-40B4-BE49-F238E27FC236}">
                <a16:creationId xmlns:a16="http://schemas.microsoft.com/office/drawing/2014/main" xmlns="" id="{89224685-C08C-4ED7-81E7-4C176BC25D76}"/>
              </a:ext>
            </a:extLst>
          </p:cNvPr>
          <p:cNvGrpSpPr/>
          <p:nvPr/>
        </p:nvGrpSpPr>
        <p:grpSpPr>
          <a:xfrm>
            <a:off x="6347793" y="2320016"/>
            <a:ext cx="4917398" cy="643776"/>
            <a:chOff x="14759" y="994913"/>
            <a:chExt cx="3392710" cy="1446047"/>
          </a:xfrm>
          <a:solidFill>
            <a:srgbClr val="BF95DF"/>
          </a:solidFill>
        </p:grpSpPr>
        <p:sp>
          <p:nvSpPr>
            <p:cNvPr id="44" name="Téglalap 16">
              <a:extLst>
                <a:ext uri="{FF2B5EF4-FFF2-40B4-BE49-F238E27FC236}">
                  <a16:creationId xmlns:a16="http://schemas.microsoft.com/office/drawing/2014/main" xmlns="" id="{DB5832C7-08B8-423B-AC5D-0887ED9C7597}"/>
                </a:ext>
              </a:extLst>
            </p:cNvPr>
            <p:cNvSpPr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Szövegdoboz 44">
              <a:extLst>
                <a:ext uri="{FF2B5EF4-FFF2-40B4-BE49-F238E27FC236}">
                  <a16:creationId xmlns:a16="http://schemas.microsoft.com/office/drawing/2014/main" xmlns="" id="{E8F1B826-BA51-48C3-843C-17582FE7D0D3}"/>
                </a:ext>
              </a:extLst>
            </p:cNvPr>
            <p:cNvSpPr txBox="1"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3200" b="1" dirty="0">
                  <a:solidFill>
                    <a:schemeClr val="bg1"/>
                  </a:solidFill>
                </a:rPr>
                <a:t>RIASZ ÁLLOMÁNY</a:t>
              </a:r>
              <a:endParaRPr lang="hu-HU" sz="32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Csoportba foglalás 51">
            <a:extLst>
              <a:ext uri="{FF2B5EF4-FFF2-40B4-BE49-F238E27FC236}">
                <a16:creationId xmlns:a16="http://schemas.microsoft.com/office/drawing/2014/main" xmlns="" id="{CEB29BCF-779B-4DDA-8C6A-F244119B34AA}"/>
              </a:ext>
            </a:extLst>
          </p:cNvPr>
          <p:cNvGrpSpPr/>
          <p:nvPr/>
        </p:nvGrpSpPr>
        <p:grpSpPr>
          <a:xfrm>
            <a:off x="4289305" y="4329627"/>
            <a:ext cx="3613383" cy="638753"/>
            <a:chOff x="1264365" y="150728"/>
            <a:chExt cx="7987622" cy="836321"/>
          </a:xfrm>
          <a:solidFill>
            <a:srgbClr val="7030A0"/>
          </a:solidFill>
        </p:grpSpPr>
        <p:sp>
          <p:nvSpPr>
            <p:cNvPr id="53" name="Lekerekített téglalap 68">
              <a:extLst>
                <a:ext uri="{FF2B5EF4-FFF2-40B4-BE49-F238E27FC236}">
                  <a16:creationId xmlns:a16="http://schemas.microsoft.com/office/drawing/2014/main" xmlns="" id="{53F03A37-442D-4949-A3FD-6A882C6E9F24}"/>
                </a:ext>
              </a:extLst>
            </p:cNvPr>
            <p:cNvSpPr/>
            <p:nvPr/>
          </p:nvSpPr>
          <p:spPr>
            <a:xfrm>
              <a:off x="1264365" y="150728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Lekerekített téglalap 4">
              <a:extLst>
                <a:ext uri="{FF2B5EF4-FFF2-40B4-BE49-F238E27FC236}">
                  <a16:creationId xmlns:a16="http://schemas.microsoft.com/office/drawing/2014/main" xmlns="" id="{F16F3649-99BB-4A2F-801D-E14FFA0B1EA7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/>
                <a:t>JOGOSULTSÁGOK</a:t>
              </a:r>
              <a:endParaRPr lang="hu-HU" sz="3200" kern="1200" dirty="0"/>
            </a:p>
          </p:txBody>
        </p:sp>
      </p:grpSp>
      <p:grpSp>
        <p:nvGrpSpPr>
          <p:cNvPr id="55" name="Csoportba foglalás 54">
            <a:extLst>
              <a:ext uri="{FF2B5EF4-FFF2-40B4-BE49-F238E27FC236}">
                <a16:creationId xmlns:a16="http://schemas.microsoft.com/office/drawing/2014/main" xmlns="" id="{10BC4508-6642-42DC-BDE8-5423126DAF9D}"/>
              </a:ext>
            </a:extLst>
          </p:cNvPr>
          <p:cNvGrpSpPr/>
          <p:nvPr/>
        </p:nvGrpSpPr>
        <p:grpSpPr>
          <a:xfrm>
            <a:off x="4289306" y="3340431"/>
            <a:ext cx="3613383" cy="638753"/>
            <a:chOff x="1264365" y="150728"/>
            <a:chExt cx="7987622" cy="836321"/>
          </a:xfrm>
          <a:solidFill>
            <a:srgbClr val="7030A0"/>
          </a:solidFill>
        </p:grpSpPr>
        <p:sp>
          <p:nvSpPr>
            <p:cNvPr id="56" name="Lekerekített téglalap 68">
              <a:extLst>
                <a:ext uri="{FF2B5EF4-FFF2-40B4-BE49-F238E27FC236}">
                  <a16:creationId xmlns:a16="http://schemas.microsoft.com/office/drawing/2014/main" xmlns="" id="{6095D5E2-B614-4C33-B092-254ED4CAFC26}"/>
                </a:ext>
              </a:extLst>
            </p:cNvPr>
            <p:cNvSpPr/>
            <p:nvPr/>
          </p:nvSpPr>
          <p:spPr>
            <a:xfrm>
              <a:off x="1264365" y="150728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Lekerekített téglalap 4">
              <a:extLst>
                <a:ext uri="{FF2B5EF4-FFF2-40B4-BE49-F238E27FC236}">
                  <a16:creationId xmlns:a16="http://schemas.microsoft.com/office/drawing/2014/main" xmlns="" id="{7EB97A48-2583-4622-927C-209167A7CA06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/>
                <a:t>KÖTELEZETTSÉGEK</a:t>
              </a:r>
              <a:endParaRPr lang="hu-HU" sz="3200" kern="1200" dirty="0"/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xmlns="" id="{AB910E35-F3C8-498E-A2F1-6F824C556A2F}"/>
              </a:ext>
            </a:extLst>
          </p:cNvPr>
          <p:cNvGrpSpPr/>
          <p:nvPr/>
        </p:nvGrpSpPr>
        <p:grpSpPr>
          <a:xfrm>
            <a:off x="291544" y="5313836"/>
            <a:ext cx="11608904" cy="639510"/>
            <a:chOff x="1264365" y="150727"/>
            <a:chExt cx="7987622" cy="836321"/>
          </a:xfrm>
          <a:solidFill>
            <a:srgbClr val="8D42C6"/>
          </a:solidFill>
        </p:grpSpPr>
        <p:sp>
          <p:nvSpPr>
            <p:cNvPr id="71" name="Lekerekített téglalap 8">
              <a:extLst>
                <a:ext uri="{FF2B5EF4-FFF2-40B4-BE49-F238E27FC236}">
                  <a16:creationId xmlns:a16="http://schemas.microsoft.com/office/drawing/2014/main" xmlns="" id="{5F6483AD-CDEB-414C-A4D0-E550EC3A5C9A}"/>
                </a:ext>
              </a:extLst>
            </p:cNvPr>
            <p:cNvSpPr/>
            <p:nvPr/>
          </p:nvSpPr>
          <p:spPr>
            <a:xfrm>
              <a:off x="1264365" y="150727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Lekerekített téglalap 4">
              <a:extLst>
                <a:ext uri="{FF2B5EF4-FFF2-40B4-BE49-F238E27FC236}">
                  <a16:creationId xmlns:a16="http://schemas.microsoft.com/office/drawing/2014/main" xmlns="" id="{C5425E84-A89F-41CD-A5AB-8C8542586583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>
                  <a:solidFill>
                    <a:schemeClr val="bg1"/>
                  </a:solidFill>
                </a:rPr>
                <a:t>RENDVÉDELMI</a:t>
              </a:r>
              <a:r>
                <a:rPr lang="hu-HU" sz="3200" dirty="0">
                  <a:solidFill>
                    <a:schemeClr val="tx1"/>
                  </a:solidFill>
                </a:rPr>
                <a:t> </a:t>
              </a:r>
              <a:r>
                <a:rPr lang="hu-HU" sz="3200" dirty="0">
                  <a:solidFill>
                    <a:schemeClr val="bg1"/>
                  </a:solidFill>
                </a:rPr>
                <a:t>IGAZGATÁSI</a:t>
              </a:r>
              <a:r>
                <a:rPr lang="hu-HU" sz="3200" dirty="0">
                  <a:solidFill>
                    <a:schemeClr val="tx1"/>
                  </a:solidFill>
                </a:rPr>
                <a:t> </a:t>
              </a:r>
              <a:r>
                <a:rPr lang="hu-HU" sz="3200" dirty="0">
                  <a:solidFill>
                    <a:schemeClr val="bg1"/>
                  </a:solidFill>
                </a:rPr>
                <a:t>ALKALMAZOTTAK</a:t>
              </a:r>
              <a:r>
                <a:rPr lang="hu-HU" sz="3200" dirty="0">
                  <a:solidFill>
                    <a:schemeClr val="tx1"/>
                  </a:solidFill>
                </a:rPr>
                <a:t> </a:t>
              </a:r>
              <a:r>
                <a:rPr lang="hu-HU" sz="3200" dirty="0">
                  <a:solidFill>
                    <a:schemeClr val="bg1"/>
                  </a:solidFill>
                </a:rPr>
                <a:t>SZOLGÁLATI</a:t>
              </a:r>
              <a:r>
                <a:rPr lang="hu-HU" sz="3200" dirty="0">
                  <a:solidFill>
                    <a:schemeClr val="tx1"/>
                  </a:solidFill>
                </a:rPr>
                <a:t> </a:t>
              </a:r>
              <a:r>
                <a:rPr lang="hu-HU" sz="3200" dirty="0">
                  <a:solidFill>
                    <a:schemeClr val="bg1"/>
                  </a:solidFill>
                </a:rPr>
                <a:t>VISZONYA</a:t>
              </a:r>
              <a:endParaRPr lang="hu-HU" sz="32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7092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">
            <a:extLst>
              <a:ext uri="{FF2B5EF4-FFF2-40B4-BE49-F238E27FC236}">
                <a16:creationId xmlns:a16="http://schemas.microsoft.com/office/drawing/2014/main" xmlns="" id="{61D3FFDA-3068-406B-80A0-9628DABB81A4}"/>
              </a:ext>
            </a:extLst>
          </p:cNvPr>
          <p:cNvSpPr/>
          <p:nvPr/>
        </p:nvSpPr>
        <p:spPr>
          <a:xfrm>
            <a:off x="1231232" y="84114"/>
            <a:ext cx="9729537" cy="522278"/>
          </a:xfrm>
          <a:prstGeom prst="rect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chilly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hu-HU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RENDÉSZETI ALAPISMERETEK</a:t>
            </a:r>
          </a:p>
        </p:txBody>
      </p:sp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xmlns="" id="{6A05EA34-2000-42E3-A170-CC44B6114D84}"/>
              </a:ext>
            </a:extLst>
          </p:cNvPr>
          <p:cNvGrpSpPr/>
          <p:nvPr/>
        </p:nvGrpSpPr>
        <p:grpSpPr>
          <a:xfrm>
            <a:off x="3163744" y="974190"/>
            <a:ext cx="5864508" cy="639510"/>
            <a:chOff x="1264365" y="150727"/>
            <a:chExt cx="7987622" cy="836321"/>
          </a:xfrm>
          <a:solidFill>
            <a:srgbClr val="7030A0"/>
          </a:solidFill>
        </p:grpSpPr>
        <p:sp>
          <p:nvSpPr>
            <p:cNvPr id="11" name="Lekerekített téglalap 8">
              <a:extLst>
                <a:ext uri="{FF2B5EF4-FFF2-40B4-BE49-F238E27FC236}">
                  <a16:creationId xmlns:a16="http://schemas.microsoft.com/office/drawing/2014/main" xmlns="" id="{CD5A7D58-495B-475D-8F1E-FE2A11C2E186}"/>
                </a:ext>
              </a:extLst>
            </p:cNvPr>
            <p:cNvSpPr/>
            <p:nvPr/>
          </p:nvSpPr>
          <p:spPr>
            <a:xfrm>
              <a:off x="1264365" y="150727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Lekerekített téglalap 4">
              <a:extLst>
                <a:ext uri="{FF2B5EF4-FFF2-40B4-BE49-F238E27FC236}">
                  <a16:creationId xmlns:a16="http://schemas.microsoft.com/office/drawing/2014/main" xmlns="" id="{283415B6-2865-4638-B0B2-DF923AA7F399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>
                  <a:solidFill>
                    <a:schemeClr val="bg1"/>
                  </a:solidFill>
                </a:rPr>
                <a:t>MAGATARTÁSI SZABÁLYOK</a:t>
              </a:r>
              <a:endParaRPr lang="hu-HU" sz="32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39">
            <a:extLst>
              <a:ext uri="{FF2B5EF4-FFF2-40B4-BE49-F238E27FC236}">
                <a16:creationId xmlns:a16="http://schemas.microsoft.com/office/drawing/2014/main" xmlns="" id="{EB18D25C-EE84-4EFF-8ACD-9D99BDABA5E3}"/>
              </a:ext>
            </a:extLst>
          </p:cNvPr>
          <p:cNvGrpSpPr/>
          <p:nvPr/>
        </p:nvGrpSpPr>
        <p:grpSpPr>
          <a:xfrm>
            <a:off x="926810" y="1817680"/>
            <a:ext cx="4917398" cy="643776"/>
            <a:chOff x="14759" y="994913"/>
            <a:chExt cx="3392710" cy="1446047"/>
          </a:xfrm>
          <a:solidFill>
            <a:srgbClr val="BF95DF"/>
          </a:solidFill>
        </p:grpSpPr>
        <p:sp>
          <p:nvSpPr>
            <p:cNvPr id="41" name="Téglalap 16">
              <a:extLst>
                <a:ext uri="{FF2B5EF4-FFF2-40B4-BE49-F238E27FC236}">
                  <a16:creationId xmlns:a16="http://schemas.microsoft.com/office/drawing/2014/main" xmlns="" id="{14886F2B-0BD3-49FB-A1F1-E8E008017317}"/>
                </a:ext>
              </a:extLst>
            </p:cNvPr>
            <p:cNvSpPr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Szövegdoboz 41">
              <a:extLst>
                <a:ext uri="{FF2B5EF4-FFF2-40B4-BE49-F238E27FC236}">
                  <a16:creationId xmlns:a16="http://schemas.microsoft.com/office/drawing/2014/main" xmlns="" id="{B0B312C1-4145-4980-9CFB-94EF2ACE2EA5}"/>
                </a:ext>
              </a:extLst>
            </p:cNvPr>
            <p:cNvSpPr txBox="1"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3200" b="1" dirty="0">
                  <a:solidFill>
                    <a:schemeClr val="bg1"/>
                  </a:solidFill>
                </a:rPr>
                <a:t>SZOLGÁLATBAN</a:t>
              </a:r>
              <a:endParaRPr lang="hu-HU" sz="32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Csoportba foglalás 42">
            <a:extLst>
              <a:ext uri="{FF2B5EF4-FFF2-40B4-BE49-F238E27FC236}">
                <a16:creationId xmlns:a16="http://schemas.microsoft.com/office/drawing/2014/main" xmlns="" id="{89224685-C08C-4ED7-81E7-4C176BC25D76}"/>
              </a:ext>
            </a:extLst>
          </p:cNvPr>
          <p:cNvGrpSpPr/>
          <p:nvPr/>
        </p:nvGrpSpPr>
        <p:grpSpPr>
          <a:xfrm>
            <a:off x="6347793" y="1817680"/>
            <a:ext cx="4917398" cy="643776"/>
            <a:chOff x="14759" y="994913"/>
            <a:chExt cx="3392710" cy="1446047"/>
          </a:xfrm>
          <a:solidFill>
            <a:srgbClr val="BF95DF"/>
          </a:solidFill>
        </p:grpSpPr>
        <p:sp>
          <p:nvSpPr>
            <p:cNvPr id="44" name="Téglalap 16">
              <a:extLst>
                <a:ext uri="{FF2B5EF4-FFF2-40B4-BE49-F238E27FC236}">
                  <a16:creationId xmlns:a16="http://schemas.microsoft.com/office/drawing/2014/main" xmlns="" id="{DB5832C7-08B8-423B-AC5D-0887ED9C7597}"/>
                </a:ext>
              </a:extLst>
            </p:cNvPr>
            <p:cNvSpPr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Szövegdoboz 44">
              <a:extLst>
                <a:ext uri="{FF2B5EF4-FFF2-40B4-BE49-F238E27FC236}">
                  <a16:creationId xmlns:a16="http://schemas.microsoft.com/office/drawing/2014/main" xmlns="" id="{E8F1B826-BA51-48C3-843C-17582FE7D0D3}"/>
                </a:ext>
              </a:extLst>
            </p:cNvPr>
            <p:cNvSpPr txBox="1"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3200" b="1" dirty="0">
                  <a:solidFill>
                    <a:schemeClr val="bg1"/>
                  </a:solidFill>
                </a:rPr>
                <a:t>SZOLGÁLATON KÍVÜL</a:t>
              </a:r>
              <a:endParaRPr lang="hu-HU" sz="32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Csoportba foglalás 36">
            <a:extLst>
              <a:ext uri="{FF2B5EF4-FFF2-40B4-BE49-F238E27FC236}">
                <a16:creationId xmlns:a16="http://schemas.microsoft.com/office/drawing/2014/main" xmlns="" id="{E619FF64-25A7-4697-A827-5A11453CC2B4}"/>
              </a:ext>
            </a:extLst>
          </p:cNvPr>
          <p:cNvGrpSpPr/>
          <p:nvPr/>
        </p:nvGrpSpPr>
        <p:grpSpPr>
          <a:xfrm>
            <a:off x="1383102" y="3502810"/>
            <a:ext cx="9425786" cy="638753"/>
            <a:chOff x="1264365" y="150728"/>
            <a:chExt cx="7987622" cy="836321"/>
          </a:xfrm>
          <a:solidFill>
            <a:srgbClr val="8D42C6"/>
          </a:solidFill>
        </p:grpSpPr>
        <p:sp>
          <p:nvSpPr>
            <p:cNvPr id="38" name="Lekerekített téglalap 68">
              <a:extLst>
                <a:ext uri="{FF2B5EF4-FFF2-40B4-BE49-F238E27FC236}">
                  <a16:creationId xmlns:a16="http://schemas.microsoft.com/office/drawing/2014/main" xmlns="" id="{B78DAC2E-0D0E-4C79-8719-AD4F7CA66AAD}"/>
                </a:ext>
              </a:extLst>
            </p:cNvPr>
            <p:cNvSpPr/>
            <p:nvPr/>
          </p:nvSpPr>
          <p:spPr>
            <a:xfrm>
              <a:off x="1264365" y="150728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Lekerekített téglalap 4">
              <a:extLst>
                <a:ext uri="{FF2B5EF4-FFF2-40B4-BE49-F238E27FC236}">
                  <a16:creationId xmlns:a16="http://schemas.microsoft.com/office/drawing/2014/main" xmlns="" id="{F35354F4-CCED-4823-BE31-3BFA7EDA53FC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/>
                <a:t>UTASÍTÁSADÁS ÉS VÉGREHAJTÁSÁNAK A RENDJE</a:t>
              </a:r>
              <a:endParaRPr lang="hu-HU" sz="3200" kern="1200" dirty="0"/>
            </a:p>
          </p:txBody>
        </p:sp>
      </p:grpSp>
      <p:grpSp>
        <p:nvGrpSpPr>
          <p:cNvPr id="46" name="Csoportba foglalás 45">
            <a:extLst>
              <a:ext uri="{FF2B5EF4-FFF2-40B4-BE49-F238E27FC236}">
                <a16:creationId xmlns:a16="http://schemas.microsoft.com/office/drawing/2014/main" xmlns="" id="{B486838E-463F-4EB4-A7EF-A1CE81816191}"/>
              </a:ext>
            </a:extLst>
          </p:cNvPr>
          <p:cNvGrpSpPr/>
          <p:nvPr/>
        </p:nvGrpSpPr>
        <p:grpSpPr>
          <a:xfrm>
            <a:off x="2356683" y="4332018"/>
            <a:ext cx="7478624" cy="638753"/>
            <a:chOff x="1264365" y="150728"/>
            <a:chExt cx="7987622" cy="836321"/>
          </a:xfrm>
          <a:solidFill>
            <a:srgbClr val="8D42C6"/>
          </a:solidFill>
        </p:grpSpPr>
        <p:sp>
          <p:nvSpPr>
            <p:cNvPr id="47" name="Lekerekített téglalap 68">
              <a:extLst>
                <a:ext uri="{FF2B5EF4-FFF2-40B4-BE49-F238E27FC236}">
                  <a16:creationId xmlns:a16="http://schemas.microsoft.com/office/drawing/2014/main" xmlns="" id="{3BFE39B9-0260-4006-BAD3-2CE8D7964CBB}"/>
                </a:ext>
              </a:extLst>
            </p:cNvPr>
            <p:cNvSpPr/>
            <p:nvPr/>
          </p:nvSpPr>
          <p:spPr>
            <a:xfrm>
              <a:off x="1264365" y="150728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Lekerekített téglalap 4">
              <a:extLst>
                <a:ext uri="{FF2B5EF4-FFF2-40B4-BE49-F238E27FC236}">
                  <a16:creationId xmlns:a16="http://schemas.microsoft.com/office/drawing/2014/main" xmlns="" id="{95AF4467-6326-426A-BF4E-2B11CE34FF82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/>
                <a:t>INTÉZKEDÉSI KÖTELEZETTSÉG</a:t>
              </a:r>
              <a:endParaRPr lang="hu-HU" sz="3200" kern="1200" dirty="0"/>
            </a:p>
          </p:txBody>
        </p:sp>
      </p:grpSp>
      <p:grpSp>
        <p:nvGrpSpPr>
          <p:cNvPr id="49" name="Csoportba foglalás 48">
            <a:extLst>
              <a:ext uri="{FF2B5EF4-FFF2-40B4-BE49-F238E27FC236}">
                <a16:creationId xmlns:a16="http://schemas.microsoft.com/office/drawing/2014/main" xmlns="" id="{D2FD11C0-CB83-4472-9F79-4CF83E939779}"/>
              </a:ext>
            </a:extLst>
          </p:cNvPr>
          <p:cNvGrpSpPr/>
          <p:nvPr/>
        </p:nvGrpSpPr>
        <p:grpSpPr>
          <a:xfrm>
            <a:off x="3051096" y="5161226"/>
            <a:ext cx="6089797" cy="638753"/>
            <a:chOff x="1264365" y="150728"/>
            <a:chExt cx="7987622" cy="836321"/>
          </a:xfrm>
          <a:solidFill>
            <a:srgbClr val="8D42C6"/>
          </a:solidFill>
        </p:grpSpPr>
        <p:sp>
          <p:nvSpPr>
            <p:cNvPr id="50" name="Lekerekített téglalap 68">
              <a:extLst>
                <a:ext uri="{FF2B5EF4-FFF2-40B4-BE49-F238E27FC236}">
                  <a16:creationId xmlns:a16="http://schemas.microsoft.com/office/drawing/2014/main" xmlns="" id="{4D0C417A-9837-4424-87D8-CD68204DC6A4}"/>
                </a:ext>
              </a:extLst>
            </p:cNvPr>
            <p:cNvSpPr/>
            <p:nvPr/>
          </p:nvSpPr>
          <p:spPr>
            <a:xfrm>
              <a:off x="1264365" y="150728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Lekerekített téglalap 4">
              <a:extLst>
                <a:ext uri="{FF2B5EF4-FFF2-40B4-BE49-F238E27FC236}">
                  <a16:creationId xmlns:a16="http://schemas.microsoft.com/office/drawing/2014/main" xmlns="" id="{678DF0EF-761B-40DE-BB6E-3CEC44692EF2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/>
                <a:t>ARÁNYOSSÁG KÖVETELMÉNYE</a:t>
              </a:r>
              <a:endParaRPr lang="hu-HU" sz="3200" kern="1200" dirty="0"/>
            </a:p>
          </p:txBody>
        </p:sp>
      </p:grp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xmlns="" id="{6AD97AA0-A1CA-4D49-A996-7CE32AD3478A}"/>
              </a:ext>
            </a:extLst>
          </p:cNvPr>
          <p:cNvGrpSpPr/>
          <p:nvPr/>
        </p:nvGrpSpPr>
        <p:grpSpPr>
          <a:xfrm>
            <a:off x="2616427" y="2670892"/>
            <a:ext cx="6959138" cy="643776"/>
            <a:chOff x="14759" y="994913"/>
            <a:chExt cx="3392710" cy="1446047"/>
          </a:xfrm>
          <a:solidFill>
            <a:srgbClr val="8D42C6"/>
          </a:solidFill>
        </p:grpSpPr>
        <p:sp>
          <p:nvSpPr>
            <p:cNvPr id="22" name="Téglalap 16">
              <a:extLst>
                <a:ext uri="{FF2B5EF4-FFF2-40B4-BE49-F238E27FC236}">
                  <a16:creationId xmlns:a16="http://schemas.microsoft.com/office/drawing/2014/main" xmlns="" id="{AD5A8BB4-47D2-4184-974D-E72557B91063}"/>
                </a:ext>
              </a:extLst>
            </p:cNvPr>
            <p:cNvSpPr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Szövegdoboz 22">
              <a:extLst>
                <a:ext uri="{FF2B5EF4-FFF2-40B4-BE49-F238E27FC236}">
                  <a16:creationId xmlns:a16="http://schemas.microsoft.com/office/drawing/2014/main" xmlns="" id="{F0B89444-9981-4625-BC4F-4ACDFC9EE7DE}"/>
                </a:ext>
              </a:extLst>
            </p:cNvPr>
            <p:cNvSpPr txBox="1"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/>
                <a:t>RENDVÉDELMI HIVATÁSETIKAI KÓDEX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979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">
            <a:extLst>
              <a:ext uri="{FF2B5EF4-FFF2-40B4-BE49-F238E27FC236}">
                <a16:creationId xmlns:a16="http://schemas.microsoft.com/office/drawing/2014/main" xmlns="" id="{61D3FFDA-3068-406B-80A0-9628DABB81A4}"/>
              </a:ext>
            </a:extLst>
          </p:cNvPr>
          <p:cNvSpPr/>
          <p:nvPr/>
        </p:nvSpPr>
        <p:spPr>
          <a:xfrm>
            <a:off x="1231232" y="84114"/>
            <a:ext cx="9729537" cy="522278"/>
          </a:xfrm>
          <a:prstGeom prst="rect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chilly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hu-HU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RENDÉSZETI ALAPISMERETEK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xmlns="" id="{2A0DC550-D26A-4C71-8224-F060D5FA8033}"/>
              </a:ext>
            </a:extLst>
          </p:cNvPr>
          <p:cNvGrpSpPr/>
          <p:nvPr/>
        </p:nvGrpSpPr>
        <p:grpSpPr>
          <a:xfrm>
            <a:off x="2593013" y="1026165"/>
            <a:ext cx="7005974" cy="639510"/>
            <a:chOff x="1264365" y="150727"/>
            <a:chExt cx="7987622" cy="836321"/>
          </a:xfrm>
          <a:solidFill>
            <a:srgbClr val="7030A0"/>
          </a:solidFill>
        </p:grpSpPr>
        <p:sp>
          <p:nvSpPr>
            <p:cNvPr id="4" name="Lekerekített téglalap 8">
              <a:extLst>
                <a:ext uri="{FF2B5EF4-FFF2-40B4-BE49-F238E27FC236}">
                  <a16:creationId xmlns:a16="http://schemas.microsoft.com/office/drawing/2014/main" xmlns="" id="{774E8379-C709-4407-99AB-CB025BDAC402}"/>
                </a:ext>
              </a:extLst>
            </p:cNvPr>
            <p:cNvSpPr/>
            <p:nvPr/>
          </p:nvSpPr>
          <p:spPr>
            <a:xfrm>
              <a:off x="1264365" y="150727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Lekerekített téglalap 4">
              <a:extLst>
                <a:ext uri="{FF2B5EF4-FFF2-40B4-BE49-F238E27FC236}">
                  <a16:creationId xmlns:a16="http://schemas.microsoft.com/office/drawing/2014/main" xmlns="" id="{876F12A0-C270-44C7-AE3C-77C51230352E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>
                  <a:solidFill>
                    <a:schemeClr val="bg1"/>
                  </a:solidFill>
                </a:rPr>
                <a:t>SZOLGÁLATI ÉRINTKEZÉS SZABÁLYAI</a:t>
              </a:r>
              <a:endParaRPr lang="hu-HU" sz="32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xmlns="" id="{1352AA60-E7EA-4B3F-9A9E-F8C81CD3C491}"/>
              </a:ext>
            </a:extLst>
          </p:cNvPr>
          <p:cNvGrpSpPr/>
          <p:nvPr/>
        </p:nvGrpSpPr>
        <p:grpSpPr>
          <a:xfrm>
            <a:off x="1574801" y="2001039"/>
            <a:ext cx="8809157" cy="639510"/>
            <a:chOff x="1264365" y="150727"/>
            <a:chExt cx="7987622" cy="836321"/>
          </a:xfrm>
          <a:solidFill>
            <a:srgbClr val="7030A0"/>
          </a:solidFill>
        </p:grpSpPr>
        <p:sp>
          <p:nvSpPr>
            <p:cNvPr id="11" name="Lekerekített téglalap 8">
              <a:extLst>
                <a:ext uri="{FF2B5EF4-FFF2-40B4-BE49-F238E27FC236}">
                  <a16:creationId xmlns:a16="http://schemas.microsoft.com/office/drawing/2014/main" xmlns="" id="{F50724BE-FA55-4CE9-9977-A7BD01F66CD7}"/>
                </a:ext>
              </a:extLst>
            </p:cNvPr>
            <p:cNvSpPr/>
            <p:nvPr/>
          </p:nvSpPr>
          <p:spPr>
            <a:xfrm>
              <a:off x="1264365" y="150727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Lekerekített téglalap 4">
              <a:extLst>
                <a:ext uri="{FF2B5EF4-FFF2-40B4-BE49-F238E27FC236}">
                  <a16:creationId xmlns:a16="http://schemas.microsoft.com/office/drawing/2014/main" xmlns="" id="{9E002712-B8CC-4A45-B2D0-5EE232CB39D2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>
                  <a:solidFill>
                    <a:schemeClr val="bg1"/>
                  </a:solidFill>
                </a:rPr>
                <a:t>SZOLGÁLAT TELJESÍTÉSÉRE VONATKOZÓ SZABÁLYOK</a:t>
              </a:r>
              <a:endParaRPr lang="hu-HU" sz="32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Csoportba foglalás 12">
            <a:extLst>
              <a:ext uri="{FF2B5EF4-FFF2-40B4-BE49-F238E27FC236}">
                <a16:creationId xmlns:a16="http://schemas.microsoft.com/office/drawing/2014/main" xmlns="" id="{05BC04D5-A0E3-4ACC-A677-E78A274384F0}"/>
              </a:ext>
            </a:extLst>
          </p:cNvPr>
          <p:cNvGrpSpPr/>
          <p:nvPr/>
        </p:nvGrpSpPr>
        <p:grpSpPr>
          <a:xfrm>
            <a:off x="629478" y="3007132"/>
            <a:ext cx="10933043" cy="639510"/>
            <a:chOff x="1264365" y="150727"/>
            <a:chExt cx="7987622" cy="836321"/>
          </a:xfrm>
          <a:solidFill>
            <a:srgbClr val="8D42C6"/>
          </a:solidFill>
        </p:grpSpPr>
        <p:sp>
          <p:nvSpPr>
            <p:cNvPr id="14" name="Lekerekített téglalap 8">
              <a:extLst>
                <a:ext uri="{FF2B5EF4-FFF2-40B4-BE49-F238E27FC236}">
                  <a16:creationId xmlns:a16="http://schemas.microsoft.com/office/drawing/2014/main" xmlns="" id="{288D3A02-F27B-444B-970F-4C3FB3BAA620}"/>
                </a:ext>
              </a:extLst>
            </p:cNvPr>
            <p:cNvSpPr/>
            <p:nvPr/>
          </p:nvSpPr>
          <p:spPr>
            <a:xfrm>
              <a:off x="1264365" y="150727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Lekerekített téglalap 4">
              <a:extLst>
                <a:ext uri="{FF2B5EF4-FFF2-40B4-BE49-F238E27FC236}">
                  <a16:creationId xmlns:a16="http://schemas.microsoft.com/office/drawing/2014/main" xmlns="" id="{26ABC281-CF00-4173-9397-8E9525134564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>
                  <a:solidFill>
                    <a:schemeClr val="bg1"/>
                  </a:solidFill>
                </a:rPr>
                <a:t>KÉNYSZERÍTŐ ESZKÖZÖK ÉS INTÉZKEDÉSEK KÖZÖS SZABÁLYAI</a:t>
              </a:r>
              <a:endParaRPr lang="hu-HU" sz="32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Szövegdoboz 17">
            <a:extLst>
              <a:ext uri="{FF2B5EF4-FFF2-40B4-BE49-F238E27FC236}">
                <a16:creationId xmlns:a16="http://schemas.microsoft.com/office/drawing/2014/main" xmlns="" id="{40285C86-DCCD-4489-8131-D16B620729D1}"/>
              </a:ext>
            </a:extLst>
          </p:cNvPr>
          <p:cNvSpPr txBox="1"/>
          <p:nvPr/>
        </p:nvSpPr>
        <p:spPr>
          <a:xfrm>
            <a:off x="2348089" y="4084007"/>
            <a:ext cx="7461954" cy="676216"/>
          </a:xfrm>
          <a:prstGeom prst="roundRect">
            <a:avLst>
              <a:gd name="adj" fmla="val 50000"/>
            </a:avLst>
          </a:prstGeom>
          <a:solidFill>
            <a:srgbClr val="BF95DF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7584" tIns="227584" rIns="227584" bIns="227584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u-HU" sz="3200" b="1" dirty="0">
                <a:solidFill>
                  <a:schemeClr val="bg1"/>
                </a:solidFill>
              </a:rPr>
              <a:t>KÉNYSZERÍTŐ ESZKÖZÖK</a:t>
            </a:r>
            <a:endParaRPr lang="hu-HU" sz="3200" b="1" kern="1200" dirty="0">
              <a:solidFill>
                <a:schemeClr val="bg1"/>
              </a:solidFill>
            </a:endParaRPr>
          </a:p>
        </p:txBody>
      </p:sp>
      <p:sp>
        <p:nvSpPr>
          <p:cNvPr id="27" name="Lekerekített téglalap 4">
            <a:extLst>
              <a:ext uri="{FF2B5EF4-FFF2-40B4-BE49-F238E27FC236}">
                <a16:creationId xmlns:a16="http://schemas.microsoft.com/office/drawing/2014/main" xmlns="" id="{6B487E31-DE2D-4DFE-9093-23FFC3C102F0}"/>
              </a:ext>
            </a:extLst>
          </p:cNvPr>
          <p:cNvSpPr/>
          <p:nvPr/>
        </p:nvSpPr>
        <p:spPr>
          <a:xfrm>
            <a:off x="6371648" y="4081693"/>
            <a:ext cx="4879872" cy="5763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45720" rIns="91440" bIns="45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3200" kern="1200" dirty="0"/>
          </a:p>
        </p:txBody>
      </p:sp>
    </p:spTree>
    <p:extLst>
      <p:ext uri="{BB962C8B-B14F-4D97-AF65-F5344CB8AC3E}">
        <p14:creationId xmlns:p14="http://schemas.microsoft.com/office/powerpoint/2010/main" val="3774984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">
            <a:extLst>
              <a:ext uri="{FF2B5EF4-FFF2-40B4-BE49-F238E27FC236}">
                <a16:creationId xmlns:a16="http://schemas.microsoft.com/office/drawing/2014/main" xmlns="" id="{61D3FFDA-3068-406B-80A0-9628DABB81A4}"/>
              </a:ext>
            </a:extLst>
          </p:cNvPr>
          <p:cNvSpPr/>
          <p:nvPr/>
        </p:nvSpPr>
        <p:spPr>
          <a:xfrm>
            <a:off x="1231232" y="84114"/>
            <a:ext cx="9729537" cy="522278"/>
          </a:xfrm>
          <a:prstGeom prst="rect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chilly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hu-HU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RENDÉSZETI ALAPISMERETEK</a:t>
            </a:r>
          </a:p>
        </p:txBody>
      </p:sp>
      <p:grpSp>
        <p:nvGrpSpPr>
          <p:cNvPr id="13" name="Csoportba foglalás 12">
            <a:extLst>
              <a:ext uri="{FF2B5EF4-FFF2-40B4-BE49-F238E27FC236}">
                <a16:creationId xmlns:a16="http://schemas.microsoft.com/office/drawing/2014/main" xmlns="" id="{EEA6D60F-FBC4-4EA7-8232-D9C273235E2D}"/>
              </a:ext>
            </a:extLst>
          </p:cNvPr>
          <p:cNvGrpSpPr/>
          <p:nvPr/>
        </p:nvGrpSpPr>
        <p:grpSpPr>
          <a:xfrm>
            <a:off x="2561035" y="1595421"/>
            <a:ext cx="7069929" cy="638753"/>
            <a:chOff x="1264365" y="150728"/>
            <a:chExt cx="7987622" cy="836321"/>
          </a:xfrm>
          <a:solidFill>
            <a:srgbClr val="8D42C6"/>
          </a:solidFill>
        </p:grpSpPr>
        <p:sp>
          <p:nvSpPr>
            <p:cNvPr id="14" name="Lekerekített téglalap 68">
              <a:extLst>
                <a:ext uri="{FF2B5EF4-FFF2-40B4-BE49-F238E27FC236}">
                  <a16:creationId xmlns:a16="http://schemas.microsoft.com/office/drawing/2014/main" xmlns="" id="{F0304715-D504-471E-8D9A-521BB7B2642E}"/>
                </a:ext>
              </a:extLst>
            </p:cNvPr>
            <p:cNvSpPr/>
            <p:nvPr/>
          </p:nvSpPr>
          <p:spPr>
            <a:xfrm>
              <a:off x="1264365" y="150728"/>
              <a:ext cx="7987622" cy="83632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Lekerekített téglalap 4">
              <a:extLst>
                <a:ext uri="{FF2B5EF4-FFF2-40B4-BE49-F238E27FC236}">
                  <a16:creationId xmlns:a16="http://schemas.microsoft.com/office/drawing/2014/main" xmlns="" id="{31CEBDF1-6C21-4E0A-9753-32ADD62EEDEE}"/>
                </a:ext>
              </a:extLst>
            </p:cNvPr>
            <p:cNvSpPr/>
            <p:nvPr/>
          </p:nvSpPr>
          <p:spPr>
            <a:xfrm>
              <a:off x="1264365" y="191552"/>
              <a:ext cx="7987622" cy="7546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200" dirty="0"/>
                <a:t>ELSŐSEGÉLYNYÚJTÁS ÉS ÚJRAÉLESZTÉS</a:t>
              </a:r>
              <a:endParaRPr lang="hu-HU" sz="3200" kern="1200" dirty="0"/>
            </a:p>
          </p:txBody>
        </p:sp>
      </p:grpSp>
      <p:grpSp>
        <p:nvGrpSpPr>
          <p:cNvPr id="19" name="Csoportba foglalás 18">
            <a:extLst>
              <a:ext uri="{FF2B5EF4-FFF2-40B4-BE49-F238E27FC236}">
                <a16:creationId xmlns:a16="http://schemas.microsoft.com/office/drawing/2014/main" xmlns="" id="{957107F5-5481-4E70-8778-B75C2CEAA631}"/>
              </a:ext>
            </a:extLst>
          </p:cNvPr>
          <p:cNvGrpSpPr/>
          <p:nvPr/>
        </p:nvGrpSpPr>
        <p:grpSpPr>
          <a:xfrm>
            <a:off x="1178601" y="2843004"/>
            <a:ext cx="4917398" cy="643776"/>
            <a:chOff x="14759" y="994913"/>
            <a:chExt cx="3392710" cy="1446047"/>
          </a:xfrm>
          <a:solidFill>
            <a:srgbClr val="BF95DF"/>
          </a:solidFill>
        </p:grpSpPr>
        <p:sp>
          <p:nvSpPr>
            <p:cNvPr id="20" name="Téglalap 16">
              <a:extLst>
                <a:ext uri="{FF2B5EF4-FFF2-40B4-BE49-F238E27FC236}">
                  <a16:creationId xmlns:a16="http://schemas.microsoft.com/office/drawing/2014/main" xmlns="" id="{B03D9018-0046-49E4-930E-C4256B28724D}"/>
                </a:ext>
              </a:extLst>
            </p:cNvPr>
            <p:cNvSpPr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Szövegdoboz 20">
              <a:extLst>
                <a:ext uri="{FF2B5EF4-FFF2-40B4-BE49-F238E27FC236}">
                  <a16:creationId xmlns:a16="http://schemas.microsoft.com/office/drawing/2014/main" xmlns="" id="{18380503-969C-437F-ADEB-FBBCD80EDAE8}"/>
                </a:ext>
              </a:extLst>
            </p:cNvPr>
            <p:cNvSpPr txBox="1"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3200" b="1" dirty="0">
                  <a:solidFill>
                    <a:schemeClr val="bg1"/>
                  </a:solidFill>
                </a:rPr>
                <a:t>PSZICHOLÓGIA</a:t>
              </a:r>
              <a:endParaRPr lang="hu-HU" sz="32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Csoportba foglalás 21">
            <a:extLst>
              <a:ext uri="{FF2B5EF4-FFF2-40B4-BE49-F238E27FC236}">
                <a16:creationId xmlns:a16="http://schemas.microsoft.com/office/drawing/2014/main" xmlns="" id="{BDE970E8-3F25-4AAD-91F8-604D0D6D6999}"/>
              </a:ext>
            </a:extLst>
          </p:cNvPr>
          <p:cNvGrpSpPr/>
          <p:nvPr/>
        </p:nvGrpSpPr>
        <p:grpSpPr>
          <a:xfrm>
            <a:off x="3637300" y="3870227"/>
            <a:ext cx="4917398" cy="643776"/>
            <a:chOff x="14759" y="994913"/>
            <a:chExt cx="3392710" cy="1446047"/>
          </a:xfrm>
          <a:solidFill>
            <a:srgbClr val="BF95DF"/>
          </a:solidFill>
        </p:grpSpPr>
        <p:sp>
          <p:nvSpPr>
            <p:cNvPr id="23" name="Téglalap 16">
              <a:extLst>
                <a:ext uri="{FF2B5EF4-FFF2-40B4-BE49-F238E27FC236}">
                  <a16:creationId xmlns:a16="http://schemas.microsoft.com/office/drawing/2014/main" xmlns="" id="{4490CD93-3A4A-4C27-A34A-FC2F358BB13E}"/>
                </a:ext>
              </a:extLst>
            </p:cNvPr>
            <p:cNvSpPr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Szövegdoboz 23">
              <a:extLst>
                <a:ext uri="{FF2B5EF4-FFF2-40B4-BE49-F238E27FC236}">
                  <a16:creationId xmlns:a16="http://schemas.microsoft.com/office/drawing/2014/main" xmlns="" id="{EAB36831-6E3F-468F-BB1E-6EC6AE9D3DC1}"/>
                </a:ext>
              </a:extLst>
            </p:cNvPr>
            <p:cNvSpPr txBox="1"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3200" b="1" dirty="0">
                  <a:solidFill>
                    <a:schemeClr val="bg1"/>
                  </a:solidFill>
                </a:rPr>
                <a:t>INTÉZKEDÉS-LÉLEKTAN</a:t>
              </a:r>
              <a:endParaRPr lang="hu-HU" sz="32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Csoportba foglalás 24">
            <a:extLst>
              <a:ext uri="{FF2B5EF4-FFF2-40B4-BE49-F238E27FC236}">
                <a16:creationId xmlns:a16="http://schemas.microsoft.com/office/drawing/2014/main" xmlns="" id="{9C8910C6-C84C-4C3B-BF4C-35955F3D34D2}"/>
              </a:ext>
            </a:extLst>
          </p:cNvPr>
          <p:cNvGrpSpPr/>
          <p:nvPr/>
        </p:nvGrpSpPr>
        <p:grpSpPr>
          <a:xfrm>
            <a:off x="6095999" y="4897450"/>
            <a:ext cx="4917398" cy="643776"/>
            <a:chOff x="14759" y="994913"/>
            <a:chExt cx="3392710" cy="1446047"/>
          </a:xfrm>
          <a:solidFill>
            <a:srgbClr val="BF95DF"/>
          </a:solidFill>
        </p:grpSpPr>
        <p:sp>
          <p:nvSpPr>
            <p:cNvPr id="26" name="Téglalap 16">
              <a:extLst>
                <a:ext uri="{FF2B5EF4-FFF2-40B4-BE49-F238E27FC236}">
                  <a16:creationId xmlns:a16="http://schemas.microsoft.com/office/drawing/2014/main" xmlns="" id="{862FB264-F782-41A6-8603-262D4BF8EF66}"/>
                </a:ext>
              </a:extLst>
            </p:cNvPr>
            <p:cNvSpPr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Szövegdoboz 26">
              <a:extLst>
                <a:ext uri="{FF2B5EF4-FFF2-40B4-BE49-F238E27FC236}">
                  <a16:creationId xmlns:a16="http://schemas.microsoft.com/office/drawing/2014/main" xmlns="" id="{663DC409-6D6A-4AF1-99CD-3CCE97CE39C9}"/>
                </a:ext>
              </a:extLst>
            </p:cNvPr>
            <p:cNvSpPr txBox="1"/>
            <p:nvPr/>
          </p:nvSpPr>
          <p:spPr>
            <a:xfrm>
              <a:off x="14759" y="994913"/>
              <a:ext cx="3392710" cy="144604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3200" b="1" dirty="0">
                  <a:solidFill>
                    <a:schemeClr val="bg1"/>
                  </a:solidFill>
                </a:rPr>
                <a:t>KOMMUNIKÁCIÓ</a:t>
              </a:r>
              <a:endParaRPr lang="hu-HU" sz="3200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4627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2840736" y="2612136"/>
            <a:ext cx="6315456" cy="1780032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chilly" dir="t"/>
          </a:scene3d>
          <a:sp3d prstMaterial="dkEdg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400"/>
              </a:spcAft>
            </a:pP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KÖSZÖNÖM A FIGYELMET!</a:t>
            </a:r>
          </a:p>
        </p:txBody>
      </p:sp>
      <p:sp>
        <p:nvSpPr>
          <p:cNvPr id="5" name="Cím">
            <a:extLst>
              <a:ext uri="{FF2B5EF4-FFF2-40B4-BE49-F238E27FC236}">
                <a16:creationId xmlns:a16="http://schemas.microsoft.com/office/drawing/2014/main" xmlns="" id="{EB2555A7-A64F-43CD-A109-7B8D221BDC36}"/>
              </a:ext>
            </a:extLst>
          </p:cNvPr>
          <p:cNvSpPr/>
          <p:nvPr/>
        </p:nvSpPr>
        <p:spPr>
          <a:xfrm>
            <a:off x="1053548" y="101480"/>
            <a:ext cx="10084904" cy="553038"/>
          </a:xfrm>
          <a:prstGeom prst="rect">
            <a:avLst/>
          </a:prstGeom>
          <a:solidFill>
            <a:srgbClr val="2F475F"/>
          </a:solidFill>
          <a:scene3d>
            <a:camera prst="orthographicFront"/>
            <a:lightRig rig="chilly" dir="t"/>
          </a:scene3d>
          <a:sp3d prstMaterial="dkEdg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400"/>
              </a:spcAft>
            </a:pPr>
            <a:r>
              <a:rPr lang="hu-HU" sz="3600" cap="small" dirty="0">
                <a:latin typeface="Arial" panose="020B0604020202020204" pitchFamily="34" charset="0"/>
                <a:cs typeface="Arial" panose="020B0604020202020204" pitchFamily="34" charset="0"/>
              </a:rPr>
              <a:t>Rendészeti Alapvizsga Felkészítés</a:t>
            </a:r>
          </a:p>
        </p:txBody>
      </p:sp>
      <p:sp>
        <p:nvSpPr>
          <p:cNvPr id="4" name="Cím">
            <a:extLst>
              <a:ext uri="{FF2B5EF4-FFF2-40B4-BE49-F238E27FC236}">
                <a16:creationId xmlns:a16="http://schemas.microsoft.com/office/drawing/2014/main" xmlns="" id="{1DFE1F8B-2B8B-4B99-B704-C7D99FC69501}"/>
              </a:ext>
            </a:extLst>
          </p:cNvPr>
          <p:cNvSpPr/>
          <p:nvPr/>
        </p:nvSpPr>
        <p:spPr>
          <a:xfrm>
            <a:off x="1053548" y="101479"/>
            <a:ext cx="10084904" cy="726291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chilly" dir="t"/>
          </a:scene3d>
          <a:sp3d prstMaterial="dkEdg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400"/>
              </a:spcAft>
            </a:pPr>
            <a:r>
              <a:rPr lang="hu-HU" sz="3600" cap="small" dirty="0">
                <a:latin typeface="Arial" panose="020B0604020202020204" pitchFamily="34" charset="0"/>
                <a:cs typeface="Arial" panose="020B0604020202020204" pitchFamily="34" charset="0"/>
              </a:rPr>
              <a:t>RENDÉSZETI ALAPVIZSGA FELKÉSZÍTÉS</a:t>
            </a:r>
          </a:p>
        </p:txBody>
      </p:sp>
    </p:spTree>
    <p:extLst>
      <p:ext uri="{BB962C8B-B14F-4D97-AF65-F5344CB8AC3E}">
        <p14:creationId xmlns:p14="http://schemas.microsoft.com/office/powerpoint/2010/main" val="2300343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111</Words>
  <Application>Microsoft Office PowerPoint</Application>
  <PresentationFormat>Szélesvásznú</PresentationFormat>
  <Paragraphs>48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Office-téma</vt:lpstr>
      <vt:lpstr>A MINŐSÍTETT TOVÁBBKÉPZÉSEK TAPASZTALATAINAK ISMERTETÉSE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MINŐSÍTETT TOVÁBBKÉPZÉSEK TAPASZTALATAINAK ISMERTETÉSE</dc:title>
  <dc:creator>Farkas Dániel</dc:creator>
  <cp:lastModifiedBy>Koós Eszter</cp:lastModifiedBy>
  <cp:revision>84</cp:revision>
  <cp:lastPrinted>2017-10-17T13:11:23Z</cp:lastPrinted>
  <dcterms:created xsi:type="dcterms:W3CDTF">2017-02-24T09:01:08Z</dcterms:created>
  <dcterms:modified xsi:type="dcterms:W3CDTF">2019-10-17T11:32:11Z</dcterms:modified>
</cp:coreProperties>
</file>